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9"/>
  </p:handoutMasterIdLst>
  <p:sldIdLst>
    <p:sldId id="258" r:id="rId2"/>
    <p:sldId id="279" r:id="rId3"/>
    <p:sldId id="272" r:id="rId4"/>
    <p:sldId id="259" r:id="rId5"/>
    <p:sldId id="260" r:id="rId6"/>
    <p:sldId id="263" r:id="rId7"/>
    <p:sldId id="274" r:id="rId8"/>
    <p:sldId id="280" r:id="rId9"/>
    <p:sldId id="287" r:id="rId10"/>
    <p:sldId id="288" r:id="rId11"/>
    <p:sldId id="285" r:id="rId12"/>
    <p:sldId id="286" r:id="rId13"/>
    <p:sldId id="281" r:id="rId14"/>
    <p:sldId id="291" r:id="rId15"/>
    <p:sldId id="289" r:id="rId16"/>
    <p:sldId id="29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576801-E58D-4212-BFD1-3747C6FC058B}" v="441" dt="2023-08-20T17:48:29.169"/>
    <p1510:client id="{3B1D1358-4CCB-1249-9428-845B6BD1A915}" v="113" dt="2023-08-21T06:01:16.081"/>
    <p1510:client id="{F319AE84-A922-452C-AC94-5737EE051445}" v="4" dt="2023-08-21T04:15:32.2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73"/>
  </p:normalViewPr>
  <p:slideViewPr>
    <p:cSldViewPr snapToGrid="0">
      <p:cViewPr varScale="1">
        <p:scale>
          <a:sx n="128" d="100"/>
          <a:sy n="128" d="100"/>
        </p:scale>
        <p:origin x="176"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14D697-1B25-496C-A43F-7FE7FDD871FC}"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BBB760EE-2D1B-4F44-86F4-4D3DF8BC9AC4}">
      <dgm:prSet/>
      <dgm:spPr/>
      <dgm:t>
        <a:bodyPr/>
        <a:lstStyle/>
        <a:p>
          <a:r>
            <a:rPr lang="en-IN"/>
            <a:t>1. Used IGNORE INTO while Inserting the Data to insert duplicate data</a:t>
          </a:r>
          <a:endParaRPr lang="en-US"/>
        </a:p>
      </dgm:t>
    </dgm:pt>
    <dgm:pt modelId="{17EA9946-84C7-4FF9-B6C2-71060ABC3D4B}" type="parTrans" cxnId="{FF7CE037-0F63-4BA6-A3C0-FFE274B0754E}">
      <dgm:prSet/>
      <dgm:spPr/>
      <dgm:t>
        <a:bodyPr/>
        <a:lstStyle/>
        <a:p>
          <a:endParaRPr lang="en-US"/>
        </a:p>
      </dgm:t>
    </dgm:pt>
    <dgm:pt modelId="{CB78D15B-E0C7-4332-B75B-66D52AA47310}" type="sibTrans" cxnId="{FF7CE037-0F63-4BA6-A3C0-FFE274B0754E}">
      <dgm:prSet/>
      <dgm:spPr/>
      <dgm:t>
        <a:bodyPr/>
        <a:lstStyle/>
        <a:p>
          <a:endParaRPr lang="en-US"/>
        </a:p>
      </dgm:t>
    </dgm:pt>
    <dgm:pt modelId="{B12D1F6D-6680-45FC-8D02-7B751FDA518D}">
      <dgm:prSet/>
      <dgm:spPr/>
      <dgm:t>
        <a:bodyPr/>
        <a:lstStyle/>
        <a:p>
          <a:r>
            <a:rPr lang="en-IN"/>
            <a:t>2. Set various necessary Constraints while Creating the Tables</a:t>
          </a:r>
          <a:endParaRPr lang="en-US"/>
        </a:p>
      </dgm:t>
    </dgm:pt>
    <dgm:pt modelId="{2B507AF6-2618-44A7-804E-39B864124487}" type="parTrans" cxnId="{A4BD36A4-C84B-4978-BE39-1A4C59793976}">
      <dgm:prSet/>
      <dgm:spPr/>
      <dgm:t>
        <a:bodyPr/>
        <a:lstStyle/>
        <a:p>
          <a:endParaRPr lang="en-US"/>
        </a:p>
      </dgm:t>
    </dgm:pt>
    <dgm:pt modelId="{3AB49F18-762C-4653-9351-4D85F922ED86}" type="sibTrans" cxnId="{A4BD36A4-C84B-4978-BE39-1A4C59793976}">
      <dgm:prSet/>
      <dgm:spPr/>
      <dgm:t>
        <a:bodyPr/>
        <a:lstStyle/>
        <a:p>
          <a:endParaRPr lang="en-US"/>
        </a:p>
      </dgm:t>
    </dgm:pt>
    <dgm:pt modelId="{EE3FDABA-D7BD-024D-8301-9397A77D98BA}" type="pres">
      <dgm:prSet presAssocID="{6A14D697-1B25-496C-A43F-7FE7FDD871FC}" presName="diagram" presStyleCnt="0">
        <dgm:presLayoutVars>
          <dgm:dir/>
          <dgm:resizeHandles val="exact"/>
        </dgm:presLayoutVars>
      </dgm:prSet>
      <dgm:spPr/>
    </dgm:pt>
    <dgm:pt modelId="{E691A02E-7A36-6847-9412-DD9786F8A60A}" type="pres">
      <dgm:prSet presAssocID="{BBB760EE-2D1B-4F44-86F4-4D3DF8BC9AC4}" presName="arrow" presStyleLbl="node1" presStyleIdx="0" presStyleCnt="2">
        <dgm:presLayoutVars>
          <dgm:bulletEnabled val="1"/>
        </dgm:presLayoutVars>
      </dgm:prSet>
      <dgm:spPr/>
    </dgm:pt>
    <dgm:pt modelId="{A3FCB05E-DE54-B147-9078-64F7A8C21331}" type="pres">
      <dgm:prSet presAssocID="{B12D1F6D-6680-45FC-8D02-7B751FDA518D}" presName="arrow" presStyleLbl="node1" presStyleIdx="1" presStyleCnt="2">
        <dgm:presLayoutVars>
          <dgm:bulletEnabled val="1"/>
        </dgm:presLayoutVars>
      </dgm:prSet>
      <dgm:spPr/>
    </dgm:pt>
  </dgm:ptLst>
  <dgm:cxnLst>
    <dgm:cxn modelId="{88846527-AF5C-F44B-B259-ADCB929751CB}" type="presOf" srcId="{BBB760EE-2D1B-4F44-86F4-4D3DF8BC9AC4}" destId="{E691A02E-7A36-6847-9412-DD9786F8A60A}" srcOrd="0" destOrd="0" presId="urn:microsoft.com/office/officeart/2005/8/layout/arrow5"/>
    <dgm:cxn modelId="{FF7CE037-0F63-4BA6-A3C0-FFE274B0754E}" srcId="{6A14D697-1B25-496C-A43F-7FE7FDD871FC}" destId="{BBB760EE-2D1B-4F44-86F4-4D3DF8BC9AC4}" srcOrd="0" destOrd="0" parTransId="{17EA9946-84C7-4FF9-B6C2-71060ABC3D4B}" sibTransId="{CB78D15B-E0C7-4332-B75B-66D52AA47310}"/>
    <dgm:cxn modelId="{A4BD36A4-C84B-4978-BE39-1A4C59793976}" srcId="{6A14D697-1B25-496C-A43F-7FE7FDD871FC}" destId="{B12D1F6D-6680-45FC-8D02-7B751FDA518D}" srcOrd="1" destOrd="0" parTransId="{2B507AF6-2618-44A7-804E-39B864124487}" sibTransId="{3AB49F18-762C-4653-9351-4D85F922ED86}"/>
    <dgm:cxn modelId="{054CD3E2-B323-4D48-87A4-A52A6784AAD2}" type="presOf" srcId="{6A14D697-1B25-496C-A43F-7FE7FDD871FC}" destId="{EE3FDABA-D7BD-024D-8301-9397A77D98BA}" srcOrd="0" destOrd="0" presId="urn:microsoft.com/office/officeart/2005/8/layout/arrow5"/>
    <dgm:cxn modelId="{FB9D20EF-AAC6-8742-AF07-DE10267F8547}" type="presOf" srcId="{B12D1F6D-6680-45FC-8D02-7B751FDA518D}" destId="{A3FCB05E-DE54-B147-9078-64F7A8C21331}" srcOrd="0" destOrd="0" presId="urn:microsoft.com/office/officeart/2005/8/layout/arrow5"/>
    <dgm:cxn modelId="{3D57DAB3-2B48-DF4D-B460-5A01A43FB11A}" type="presParOf" srcId="{EE3FDABA-D7BD-024D-8301-9397A77D98BA}" destId="{E691A02E-7A36-6847-9412-DD9786F8A60A}" srcOrd="0" destOrd="0" presId="urn:microsoft.com/office/officeart/2005/8/layout/arrow5"/>
    <dgm:cxn modelId="{BA1BCA25-FDCF-B34E-8B6D-C0443098C61D}" type="presParOf" srcId="{EE3FDABA-D7BD-024D-8301-9397A77D98BA}" destId="{A3FCB05E-DE54-B147-9078-64F7A8C21331}"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1A02E-7A36-6847-9412-DD9786F8A60A}">
      <dsp:nvSpPr>
        <dsp:cNvPr id="0" name=""/>
        <dsp:cNvSpPr/>
      </dsp:nvSpPr>
      <dsp:spPr>
        <a:xfrm rot="16200000">
          <a:off x="1356" y="597181"/>
          <a:ext cx="3023380" cy="3023380"/>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a:t>1. Used IGNORE INTO while Inserting the Data to insert duplicate data</a:t>
          </a:r>
          <a:endParaRPr lang="en-US" sz="2100" kern="1200"/>
        </a:p>
      </dsp:txBody>
      <dsp:txXfrm rot="5400000">
        <a:off x="1357" y="1353026"/>
        <a:ext cx="2494289" cy="1511690"/>
      </dsp:txXfrm>
    </dsp:sp>
    <dsp:sp modelId="{A3FCB05E-DE54-B147-9078-64F7A8C21331}">
      <dsp:nvSpPr>
        <dsp:cNvPr id="0" name=""/>
        <dsp:cNvSpPr/>
      </dsp:nvSpPr>
      <dsp:spPr>
        <a:xfrm rot="5400000">
          <a:off x="3229689" y="597181"/>
          <a:ext cx="3023380" cy="3023380"/>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a:t>2. Set various necessary Constraints while Creating the Tables</a:t>
          </a:r>
          <a:endParaRPr lang="en-US" sz="2100" kern="1200"/>
        </a:p>
      </dsp:txBody>
      <dsp:txXfrm rot="-5400000">
        <a:off x="3758781" y="1353026"/>
        <a:ext cx="2494289" cy="1511690"/>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21/08/23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a:t>Click to edit Master title style</a:t>
            </a:r>
            <a:endParaRPr lang="en-IN"/>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a:t>Click to edit Master title style</a:t>
            </a:r>
            <a:endParaRPr lang="en-IN"/>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a:t>Click to edit Master title style</a:t>
            </a:r>
            <a:endParaRPr lang="en-IN"/>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a:t>Click to edit Master title style</a:t>
            </a:r>
            <a:endParaRPr lang="en-US"/>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a:t>Click to edit Master title style</a:t>
            </a:r>
            <a:endParaRPr lang="en-US"/>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a:t>Click to edit Master title style</a:t>
            </a:r>
            <a:endParaRPr lang="en-IN"/>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Click to edit Master title style</a:t>
            </a:r>
            <a:endParaRPr lang="en-IN"/>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ed wax seal with a logo&#10;&#10;Description automatically generated">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216426" y="643467"/>
            <a:ext cx="3242453" cy="31781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233124" y="3603041"/>
            <a:ext cx="9725752" cy="10125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69264">
              <a:spcAft>
                <a:spcPts val="600"/>
              </a:spcAft>
            </a:pPr>
            <a:r>
              <a:rPr lang="en-US" sz="4664" b="1" kern="1200" spc="-318" err="1">
                <a:solidFill>
                  <a:schemeClr val="tx1"/>
                </a:solidFill>
                <a:latin typeface="+mj-lt"/>
                <a:ea typeface="+mj-ea"/>
                <a:cs typeface="+mj-cs"/>
              </a:rPr>
              <a:t>Futurense</a:t>
            </a:r>
            <a:endParaRPr lang="en-US" b="1" spc="-300"/>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233124" y="4453428"/>
            <a:ext cx="9725752" cy="17611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69264">
              <a:spcBef>
                <a:spcPts val="1060"/>
              </a:spcBef>
              <a:buNone/>
            </a:pPr>
            <a:r>
              <a:rPr lang="en-US" sz="3392" kern="1200" spc="-159">
                <a:solidFill>
                  <a:schemeClr val="tx1"/>
                </a:solidFill>
                <a:latin typeface="Helvetica" pitchFamily="2" charset="0"/>
                <a:ea typeface="+mn-ea"/>
                <a:cs typeface="+mn-cs"/>
              </a:rPr>
              <a:t>Democratizing Tech Talent </a:t>
            </a:r>
            <a:br>
              <a:rPr lang="en-US" sz="3392" kern="1200" spc="-159">
                <a:solidFill>
                  <a:schemeClr val="tx1"/>
                </a:solidFill>
                <a:latin typeface="Helvetica" pitchFamily="2" charset="0"/>
                <a:ea typeface="+mn-ea"/>
                <a:cs typeface="+mn-cs"/>
              </a:rPr>
            </a:br>
            <a:r>
              <a:rPr lang="en-US" sz="3392" kern="1200" spc="-159">
                <a:solidFill>
                  <a:schemeClr val="tx1"/>
                </a:solidFill>
                <a:latin typeface="Helvetica" pitchFamily="2" charset="0"/>
                <a:ea typeface="+mn-ea"/>
                <a:cs typeface="+mn-cs"/>
              </a:rPr>
              <a:t>to deliver impact at scale</a:t>
            </a:r>
            <a:endParaRPr lang="en-US" sz="3200" spc="-150">
              <a:latin typeface="Helvetica" pitchFamily="2" charset="0"/>
            </a:endParaRPr>
          </a:p>
        </p:txBody>
      </p:sp>
      <p:sp>
        <p:nvSpPr>
          <p:cNvPr id="2" name="TextBox 1">
            <a:extLst>
              <a:ext uri="{FF2B5EF4-FFF2-40B4-BE49-F238E27FC236}">
                <a16:creationId xmlns:a16="http://schemas.microsoft.com/office/drawing/2014/main" id="{80B15356-8D9D-59D5-4403-F9DCFFD59678}"/>
              </a:ext>
            </a:extLst>
          </p:cNvPr>
          <p:cNvSpPr txBox="1"/>
          <p:nvPr/>
        </p:nvSpPr>
        <p:spPr>
          <a:xfrm>
            <a:off x="8925339" y="4750904"/>
            <a:ext cx="3091070" cy="1477328"/>
          </a:xfrm>
          <a:prstGeom prst="rect">
            <a:avLst/>
          </a:prstGeom>
          <a:noFill/>
        </p:spPr>
        <p:txBody>
          <a:bodyPr wrap="square" lIns="91440" tIns="45720" rIns="91440" bIns="45720" rtlCol="0" anchor="t">
            <a:spAutoFit/>
          </a:bodyPr>
          <a:lstStyle/>
          <a:p>
            <a:r>
              <a:rPr lang="en-US"/>
              <a:t>Sai </a:t>
            </a:r>
            <a:r>
              <a:rPr lang="en-US" err="1"/>
              <a:t>Prathap</a:t>
            </a:r>
            <a:r>
              <a:rPr lang="en-US"/>
              <a:t> - FT755</a:t>
            </a:r>
          </a:p>
          <a:p>
            <a:r>
              <a:rPr lang="en-US" err="1"/>
              <a:t>Siddhesh</a:t>
            </a:r>
            <a:r>
              <a:rPr lang="en-US"/>
              <a:t>     - FT761</a:t>
            </a:r>
            <a:endParaRPr lang="en-US">
              <a:cs typeface="Helvetica"/>
            </a:endParaRPr>
          </a:p>
          <a:p>
            <a:r>
              <a:rPr lang="en-US" err="1"/>
              <a:t>Jachinn</a:t>
            </a:r>
            <a:r>
              <a:rPr lang="en-US"/>
              <a:t>        - FT744</a:t>
            </a:r>
            <a:endParaRPr lang="en-US">
              <a:cs typeface="Helvetica"/>
            </a:endParaRPr>
          </a:p>
          <a:p>
            <a:r>
              <a:rPr lang="en-US" err="1"/>
              <a:t>Sanjyot</a:t>
            </a:r>
            <a:r>
              <a:rPr lang="en-US"/>
              <a:t>        - FT759</a:t>
            </a:r>
          </a:p>
          <a:p>
            <a:r>
              <a:rPr lang="en-US" err="1"/>
              <a:t>Nikitha</a:t>
            </a:r>
            <a:r>
              <a:rPr lang="en-US"/>
              <a:t>         - FT767</a:t>
            </a:r>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8FE41-BEB3-2F9C-E179-E195336DE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45978" y="1649897"/>
            <a:ext cx="7614248" cy="2666688"/>
          </a:xfrm>
          <a:prstGeom prst="rect">
            <a:avLst/>
          </a:prstGeom>
          <a:ln>
            <a:noFill/>
          </a:ln>
        </p:spPr>
      </p:pic>
    </p:spTree>
    <p:extLst>
      <p:ext uri="{BB962C8B-B14F-4D97-AF65-F5344CB8AC3E}">
        <p14:creationId xmlns:p14="http://schemas.microsoft.com/office/powerpoint/2010/main" val="3187409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A7E3-F519-F2D2-84CA-A784D90AEFDA}"/>
              </a:ext>
            </a:extLst>
          </p:cNvPr>
          <p:cNvSpPr>
            <a:spLocks noGrp="1"/>
          </p:cNvSpPr>
          <p:nvPr>
            <p:ph type="title"/>
          </p:nvPr>
        </p:nvSpPr>
        <p:spPr/>
        <p:txBody>
          <a:bodyPr>
            <a:noAutofit/>
          </a:bodyPr>
          <a:lstStyle/>
          <a:p>
            <a:br>
              <a:rPr lang="en-US" sz="3200"/>
            </a:br>
            <a:r>
              <a:rPr lang="en-US" sz="3200"/>
              <a:t>The representative of the pharma union, Aubrey, has requested a system that she can use to find how many people in a specific city have been treated for a specific disease in a specific year.</a:t>
            </a:r>
            <a:br>
              <a:rPr lang="en-US" sz="3200"/>
            </a:br>
            <a:r>
              <a:rPr lang="en-US" sz="3200"/>
              <a:t>Create a stored function for this purpose.</a:t>
            </a:r>
            <a:br>
              <a:rPr lang="en-US" sz="3200"/>
            </a:br>
            <a:endParaRPr lang="en-US" sz="3200"/>
          </a:p>
        </p:txBody>
      </p:sp>
    </p:spTree>
    <p:extLst>
      <p:ext uri="{BB962C8B-B14F-4D97-AF65-F5344CB8AC3E}">
        <p14:creationId xmlns:p14="http://schemas.microsoft.com/office/powerpoint/2010/main" val="17632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8FE41-BEB3-2F9C-E179-E195336DE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4107" y="417443"/>
            <a:ext cx="6779589" cy="6041590"/>
          </a:xfrm>
          <a:prstGeom prst="rect">
            <a:avLst/>
          </a:prstGeom>
          <a:ln>
            <a:noFill/>
          </a:ln>
        </p:spPr>
      </p:pic>
    </p:spTree>
    <p:extLst>
      <p:ext uri="{BB962C8B-B14F-4D97-AF65-F5344CB8AC3E}">
        <p14:creationId xmlns:p14="http://schemas.microsoft.com/office/powerpoint/2010/main" val="22112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6696-72C1-4211-CDE8-3B2207F66609}"/>
              </a:ext>
            </a:extLst>
          </p:cNvPr>
          <p:cNvSpPr>
            <a:spLocks noGrp="1"/>
          </p:cNvSpPr>
          <p:nvPr>
            <p:ph type="title"/>
          </p:nvPr>
        </p:nvSpPr>
        <p:spPr>
          <a:xfrm>
            <a:off x="1580321" y="1331844"/>
            <a:ext cx="8289235" cy="3120886"/>
          </a:xfrm>
        </p:spPr>
        <p:txBody>
          <a:bodyPr>
            <a:normAutofit fontScale="90000"/>
          </a:bodyPr>
          <a:lstStyle/>
          <a:p>
            <a:r>
              <a:rPr lang="en-IN" sz="2800">
                <a:effectLst/>
              </a:rPr>
              <a:t>Sarah, from the healthcare department, has noticed many people do not claim insurance for their treatment.</a:t>
            </a:r>
            <a:br>
              <a:rPr lang="en-IN" sz="2800">
                <a:effectLst/>
              </a:rPr>
            </a:br>
            <a:r>
              <a:rPr lang="en-IN" sz="2800">
                <a:effectLst/>
              </a:rPr>
              <a:t>She has requested a state-wise report of the percentage of treatments that took place without claiming insurance.</a:t>
            </a:r>
            <a:br>
              <a:rPr lang="en-IN" sz="2800">
                <a:effectLst/>
              </a:rPr>
            </a:br>
            <a:r>
              <a:rPr lang="en-IN" sz="2800">
                <a:effectLst/>
              </a:rPr>
              <a:t>Assist Sarah by creating a report as per her requirement.</a:t>
            </a:r>
          </a:p>
        </p:txBody>
      </p:sp>
    </p:spTree>
    <p:extLst>
      <p:ext uri="{BB962C8B-B14F-4D97-AF65-F5344CB8AC3E}">
        <p14:creationId xmlns:p14="http://schemas.microsoft.com/office/powerpoint/2010/main" val="1677251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8FE41-BEB3-2F9C-E179-E195336DE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9521" y="1451114"/>
            <a:ext cx="8444614" cy="2822712"/>
          </a:xfrm>
          <a:prstGeom prst="rect">
            <a:avLst/>
          </a:prstGeom>
          <a:ln>
            <a:noFill/>
          </a:ln>
        </p:spPr>
      </p:pic>
    </p:spTree>
    <p:extLst>
      <p:ext uri="{BB962C8B-B14F-4D97-AF65-F5344CB8AC3E}">
        <p14:creationId xmlns:p14="http://schemas.microsoft.com/office/powerpoint/2010/main" val="2143234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FDB7-4157-E0E7-160D-245E2E006461}"/>
              </a:ext>
            </a:extLst>
          </p:cNvPr>
          <p:cNvSpPr>
            <a:spLocks noGrp="1"/>
          </p:cNvSpPr>
          <p:nvPr>
            <p:ph type="title"/>
          </p:nvPr>
        </p:nvSpPr>
        <p:spPr/>
        <p:txBody>
          <a:bodyPr>
            <a:noAutofit/>
          </a:bodyPr>
          <a:lstStyle/>
          <a:p>
            <a:r>
              <a:rPr lang="en-US" sz="2400"/>
              <a:t>The healthcare department wants a pharmacy report on the percentage of hospital-exclusive medicine prescribed in the year 2022.</a:t>
            </a:r>
            <a:br>
              <a:rPr lang="en-US" sz="2400"/>
            </a:br>
            <a:br>
              <a:rPr lang="en-US" sz="2400"/>
            </a:br>
            <a:r>
              <a:rPr lang="en-US" sz="2400"/>
              <a:t>Assist the healthcare department to view for each pharmacy, the pharmacy id, pharmacy name, total quantity of medicine prescribed in 2022, total quantity of hospital-exclusive medicine prescribed by the pharmacy in 2022, and the percentage of hospital-exclusive medicine to the total medicine prescribed in 2022.</a:t>
            </a:r>
            <a:br>
              <a:rPr lang="en-US" sz="2400"/>
            </a:br>
            <a:r>
              <a:rPr lang="en-US" sz="2400"/>
              <a:t>Order the result in descending order of the percentage found.</a:t>
            </a:r>
          </a:p>
        </p:txBody>
      </p:sp>
    </p:spTree>
    <p:extLst>
      <p:ext uri="{BB962C8B-B14F-4D97-AF65-F5344CB8AC3E}">
        <p14:creationId xmlns:p14="http://schemas.microsoft.com/office/powerpoint/2010/main" val="391035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8FE41-BEB3-2F9C-E179-E195336DE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15816" y="859734"/>
            <a:ext cx="7349497" cy="5138531"/>
          </a:xfrm>
          <a:prstGeom prst="rect">
            <a:avLst/>
          </a:prstGeom>
          <a:ln>
            <a:noFill/>
          </a:ln>
        </p:spPr>
      </p:pic>
    </p:spTree>
    <p:extLst>
      <p:ext uri="{BB962C8B-B14F-4D97-AF65-F5344CB8AC3E}">
        <p14:creationId xmlns:p14="http://schemas.microsoft.com/office/powerpoint/2010/main" val="946823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p:txBody>
          <a:bodyPr/>
          <a:lstStyle/>
          <a:p>
            <a:r>
              <a:rPr lang="en-IN"/>
              <a:t>Thank You</a:t>
            </a:r>
          </a:p>
        </p:txBody>
      </p:sp>
    </p:spTree>
    <p:extLst>
      <p:ext uri="{BB962C8B-B14F-4D97-AF65-F5344CB8AC3E}">
        <p14:creationId xmlns:p14="http://schemas.microsoft.com/office/powerpoint/2010/main" val="3013321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3170439" y="3763930"/>
            <a:ext cx="7549516" cy="823912"/>
          </a:xfrm>
        </p:spPr>
        <p:txBody>
          <a:bodyPr/>
          <a:lstStyle/>
          <a:p>
            <a:r>
              <a:rPr lang="en-IN"/>
              <a:t>Healthcare Project</a:t>
            </a:r>
          </a:p>
        </p:txBody>
      </p:sp>
    </p:spTree>
    <p:extLst>
      <p:ext uri="{BB962C8B-B14F-4D97-AF65-F5344CB8AC3E}">
        <p14:creationId xmlns:p14="http://schemas.microsoft.com/office/powerpoint/2010/main" val="65592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5004175" y="393249"/>
            <a:ext cx="3540702" cy="595932"/>
          </a:xfrm>
          <a:prstGeom prst="rect">
            <a:avLst/>
          </a:prstGeom>
          <a:noFill/>
        </p:spPr>
        <p:txBody>
          <a:bodyPr wrap="square">
            <a:spAutoFit/>
          </a:bodyPr>
          <a:lstStyle/>
          <a:p>
            <a:pPr>
              <a:lnSpc>
                <a:spcPct val="107000"/>
              </a:lnSpc>
              <a:spcAft>
                <a:spcPts val="800"/>
              </a:spcAft>
            </a:pPr>
            <a:r>
              <a:rPr lang="en-IN" sz="3200" b="1">
                <a:effectLst/>
                <a:latin typeface="Calibri" panose="020F0502020204030204" pitchFamily="34" charset="0"/>
                <a:ea typeface="Calibri" panose="020F0502020204030204" pitchFamily="34" charset="0"/>
                <a:cs typeface="Times New Roman" panose="02020603050405020304" pitchFamily="18" charset="0"/>
              </a:rPr>
              <a:t>Overview: </a:t>
            </a:r>
          </a:p>
        </p:txBody>
      </p:sp>
      <p:sp>
        <p:nvSpPr>
          <p:cNvPr id="5" name="TextBox 4">
            <a:extLst>
              <a:ext uri="{FF2B5EF4-FFF2-40B4-BE49-F238E27FC236}">
                <a16:creationId xmlns:a16="http://schemas.microsoft.com/office/drawing/2014/main" id="{076D1643-4CDB-1D44-3E89-04E4A5EFD292}"/>
              </a:ext>
            </a:extLst>
          </p:cNvPr>
          <p:cNvSpPr txBox="1"/>
          <p:nvPr/>
        </p:nvSpPr>
        <p:spPr>
          <a:xfrm>
            <a:off x="1148195" y="1447801"/>
            <a:ext cx="10367530" cy="4340868"/>
          </a:xfrm>
          <a:prstGeom prst="rect">
            <a:avLst/>
          </a:prstGeom>
          <a:noFill/>
        </p:spPr>
        <p:txBody>
          <a:bodyPr wrap="square">
            <a:spAutoFit/>
          </a:bodyPr>
          <a:lstStyle/>
          <a:p>
            <a:pPr marL="342900" lvl="0" indent="-342900" algn="just">
              <a:lnSpc>
                <a:spcPct val="200000"/>
              </a:lnSpc>
              <a:buFont typeface="Symbol" panose="05050102010706020507" pitchFamily="18" charset="2"/>
              <a:buChar char=""/>
            </a:pPr>
            <a:r>
              <a:rPr lang="en-US" sz="1400" b="1">
                <a:effectLst/>
                <a:latin typeface="Calibri" panose="020F0502020204030204" pitchFamily="34" charset="0"/>
                <a:ea typeface="Calibri" panose="020F0502020204030204" pitchFamily="34" charset="0"/>
                <a:cs typeface="Times New Roman" panose="02020603050405020304" pitchFamily="18" charset="0"/>
              </a:rPr>
              <a:t>Brief Description:</a:t>
            </a:r>
          </a:p>
          <a:p>
            <a:pPr lvl="0" algn="just">
              <a:lnSpc>
                <a:spcPct val="200000"/>
              </a:lnSpc>
            </a:pP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a:effectLst/>
                <a:latin typeface="Calibri" panose="020F0502020204030204" pitchFamily="34" charset="0"/>
                <a:ea typeface="Calibri" panose="020F0502020204030204" pitchFamily="34" charset="0"/>
                <a:cs typeface="Times New Roman" panose="02020603050405020304" pitchFamily="18" charset="0"/>
              </a:rPr>
              <a:t>Our SQL project offers data-driven healthcare insights by analyzing patient records, treatment data, and insurance claims. Through efficient SQL queries, we unlock valuable information for informed decision-making and improved patient care.</a:t>
            </a:r>
          </a:p>
          <a:p>
            <a:pPr marL="342900" lvl="0" indent="-342900" algn="just">
              <a:lnSpc>
                <a:spcPct val="200000"/>
              </a:lnSpc>
              <a:buFont typeface="Symbol" panose="05050102010706020507" pitchFamily="18" charset="2"/>
              <a:buChar char=""/>
            </a:pPr>
            <a:r>
              <a:rPr lang="en-US" sz="1400" b="1">
                <a:effectLst/>
                <a:latin typeface="Calibri" panose="020F0502020204030204" pitchFamily="34" charset="0"/>
                <a:ea typeface="Calibri" panose="020F0502020204030204" pitchFamily="34" charset="0"/>
                <a:cs typeface="Times New Roman" panose="02020603050405020304" pitchFamily="18" charset="0"/>
              </a:rPr>
              <a:t>Business Problem:</a:t>
            </a:r>
          </a:p>
          <a:p>
            <a:pPr lvl="0" algn="just">
              <a:lnSpc>
                <a:spcPct val="200000"/>
              </a:lnSpc>
            </a:pPr>
            <a:r>
              <a:rPr lang="en-US" sz="1400">
                <a:effectLst/>
                <a:latin typeface="Calibri" panose="020F0502020204030204" pitchFamily="34" charset="0"/>
                <a:ea typeface="Calibri" panose="020F0502020204030204" pitchFamily="34" charset="0"/>
                <a:cs typeface="Times New Roman" panose="02020603050405020304" pitchFamily="18" charset="0"/>
              </a:rPr>
              <a:t>	In healthcare, making strategic decisions without data insights can lead to inefficiencies in patient care and resource allocation. Extracting meaningful patterns from complex patient data and treatment records poses a challenge.</a:t>
            </a:r>
          </a:p>
          <a:p>
            <a:pPr marL="342900" lvl="0" indent="-342900" algn="just">
              <a:lnSpc>
                <a:spcPct val="200000"/>
              </a:lnSpc>
              <a:buFont typeface="Symbol" panose="05050102010706020507" pitchFamily="18" charset="2"/>
              <a:buChar char=""/>
            </a:pPr>
            <a:r>
              <a:rPr lang="en-US" sz="1400" b="1">
                <a:effectLst/>
                <a:latin typeface="Calibri" panose="020F0502020204030204" pitchFamily="34" charset="0"/>
                <a:ea typeface="Calibri" panose="020F0502020204030204" pitchFamily="34" charset="0"/>
                <a:cs typeface="Times New Roman" panose="02020603050405020304" pitchFamily="18" charset="0"/>
              </a:rPr>
              <a:t>Solution Approach:</a:t>
            </a:r>
          </a:p>
          <a:p>
            <a:pPr lvl="0" algn="just">
              <a:lnSpc>
                <a:spcPct val="200000"/>
              </a:lnSpc>
            </a:pP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a:effectLst/>
                <a:latin typeface="Calibri" panose="020F0502020204030204" pitchFamily="34" charset="0"/>
                <a:ea typeface="Calibri" panose="020F0502020204030204" pitchFamily="34" charset="0"/>
                <a:cs typeface="Times New Roman" panose="02020603050405020304" pitchFamily="18" charset="0"/>
              </a:rPr>
              <a:t>We address this challenge by using SQL to integrate and analyze data, enabling us to uncover trends, correlations, and opportunities. Our optimized queries provide actionable insights, guiding healthcare decisions and optimizing resources for enhanced patient outcomes.</a:t>
            </a:r>
          </a:p>
        </p:txBody>
      </p:sp>
    </p:spTree>
    <p:extLst>
      <p:ext uri="{BB962C8B-B14F-4D97-AF65-F5344CB8AC3E}">
        <p14:creationId xmlns:p14="http://schemas.microsoft.com/office/powerpoint/2010/main" val="99410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a:latin typeface="Calibri" panose="020F0502020204030204" pitchFamily="34" charset="0"/>
                <a:ea typeface="Calibri" panose="020F0502020204030204" pitchFamily="34" charset="0"/>
                <a:cs typeface="Times New Roman" panose="02020603050405020304" pitchFamily="18" charset="0"/>
              </a:rPr>
              <a:t>Tools and Technologies Used:</a:t>
            </a:r>
          </a:p>
        </p:txBody>
      </p:sp>
      <p:sp>
        <p:nvSpPr>
          <p:cNvPr id="7" name="Rectangle: Rounded Corners 3">
            <a:extLst>
              <a:ext uri="{FF2B5EF4-FFF2-40B4-BE49-F238E27FC236}">
                <a16:creationId xmlns:a16="http://schemas.microsoft.com/office/drawing/2014/main" id="{833DF019-4931-08DA-15B5-78754B9DEA9E}"/>
              </a:ext>
            </a:extLst>
          </p:cNvPr>
          <p:cNvSpPr/>
          <p:nvPr/>
        </p:nvSpPr>
        <p:spPr>
          <a:xfrm>
            <a:off x="5181600"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Data Grip</a:t>
            </a:r>
          </a:p>
        </p:txBody>
      </p:sp>
      <p:sp>
        <p:nvSpPr>
          <p:cNvPr id="8" name="Rectangle: Rounded Corners 3">
            <a:extLst>
              <a:ext uri="{FF2B5EF4-FFF2-40B4-BE49-F238E27FC236}">
                <a16:creationId xmlns:a16="http://schemas.microsoft.com/office/drawing/2014/main" id="{2EDE5EE2-E11D-D5C1-103B-A963DFEAAA61}"/>
              </a:ext>
            </a:extLst>
          </p:cNvPr>
          <p:cNvSpPr/>
          <p:nvPr/>
        </p:nvSpPr>
        <p:spPr>
          <a:xfrm>
            <a:off x="7958384"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DBeaver</a:t>
            </a:r>
          </a:p>
        </p:txBody>
      </p:sp>
      <p:sp>
        <p:nvSpPr>
          <p:cNvPr id="9" name="Rectangle: Rounded Corners 3">
            <a:extLst>
              <a:ext uri="{FF2B5EF4-FFF2-40B4-BE49-F238E27FC236}">
                <a16:creationId xmlns:a16="http://schemas.microsoft.com/office/drawing/2014/main" id="{6B7F776D-7CE2-AA46-5BD6-43984BAF5EB0}"/>
              </a:ext>
            </a:extLst>
          </p:cNvPr>
          <p:cNvSpPr/>
          <p:nvPr/>
        </p:nvSpPr>
        <p:spPr>
          <a:xfrm>
            <a:off x="2404816"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MYSQL Workbench</a:t>
            </a:r>
          </a:p>
        </p:txBody>
      </p:sp>
    </p:spTree>
    <p:extLst>
      <p:ext uri="{BB962C8B-B14F-4D97-AF65-F5344CB8AC3E}">
        <p14:creationId xmlns:p14="http://schemas.microsoft.com/office/powerpoint/2010/main" val="200323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243B09C-9EF7-BA24-848B-DFE6A5C102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894522" y="1249578"/>
            <a:ext cx="10744199" cy="5313600"/>
          </a:xfrm>
        </p:spPr>
      </p:pic>
      <p:sp>
        <p:nvSpPr>
          <p:cNvPr id="5" name="TextBox 4">
            <a:extLst>
              <a:ext uri="{FF2B5EF4-FFF2-40B4-BE49-F238E27FC236}">
                <a16:creationId xmlns:a16="http://schemas.microsoft.com/office/drawing/2014/main" id="{0C412DB9-CECB-66A4-5079-E699254B8725}"/>
              </a:ext>
            </a:extLst>
          </p:cNvPr>
          <p:cNvSpPr txBox="1"/>
          <p:nvPr/>
        </p:nvSpPr>
        <p:spPr>
          <a:xfrm>
            <a:off x="4028959" y="294822"/>
            <a:ext cx="3696566"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a:t>Relevant Diagram/s:</a:t>
            </a:r>
          </a:p>
        </p:txBody>
      </p:sp>
    </p:spTree>
    <p:extLst>
      <p:ext uri="{BB962C8B-B14F-4D97-AF65-F5344CB8AC3E}">
        <p14:creationId xmlns:p14="http://schemas.microsoft.com/office/powerpoint/2010/main" val="936490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AAA6-DF3F-16F7-CEF9-C6556501F8AC}"/>
              </a:ext>
            </a:extLst>
          </p:cNvPr>
          <p:cNvSpPr>
            <a:spLocks noGrp="1"/>
          </p:cNvSpPr>
          <p:nvPr>
            <p:ph type="title"/>
          </p:nvPr>
        </p:nvSpPr>
        <p:spPr>
          <a:xfrm>
            <a:off x="1026217" y="1323554"/>
            <a:ext cx="3932237" cy="1122871"/>
          </a:xfrm>
          <a:noFill/>
        </p:spPr>
        <p:txBody>
          <a:bodyPr vert="horz" wrap="square" lIns="91440" tIns="45720" rIns="91440" bIns="45720" rtlCol="0" anchor="ctr">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Roadblocks &amp; Resolutions</a:t>
            </a:r>
          </a:p>
        </p:txBody>
      </p:sp>
      <p:graphicFrame>
        <p:nvGraphicFramePr>
          <p:cNvPr id="6" name="Content Placeholder 2">
            <a:extLst>
              <a:ext uri="{FF2B5EF4-FFF2-40B4-BE49-F238E27FC236}">
                <a16:creationId xmlns:a16="http://schemas.microsoft.com/office/drawing/2014/main" id="{93B923C8-AA5E-502E-DA63-F6CD1FCFE01E}"/>
              </a:ext>
            </a:extLst>
          </p:cNvPr>
          <p:cNvGraphicFramePr>
            <a:graphicFrameLocks noGrp="1"/>
          </p:cNvGraphicFramePr>
          <p:nvPr>
            <p:ph idx="1"/>
          </p:nvPr>
        </p:nvGraphicFramePr>
        <p:xfrm>
          <a:off x="5055722" y="1580223"/>
          <a:ext cx="6254427" cy="4217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40F0B7F9-1109-717C-7199-4E2AECF85C88}"/>
              </a:ext>
            </a:extLst>
          </p:cNvPr>
          <p:cNvSpPr>
            <a:spLocks noGrp="1"/>
          </p:cNvSpPr>
          <p:nvPr>
            <p:ph type="body" sz="half" idx="2"/>
          </p:nvPr>
        </p:nvSpPr>
        <p:spPr/>
        <p:txBody>
          <a:bodyPr/>
          <a:lstStyle/>
          <a:p>
            <a:r>
              <a:rPr lang="en-IN" sz="2800" dirty="0"/>
              <a:t>- Duplicate Data while Inserting Values in tables</a:t>
            </a:r>
          </a:p>
          <a:p>
            <a:endParaRPr lang="en-IN" sz="2800" dirty="0"/>
          </a:p>
          <a:p>
            <a:r>
              <a:rPr lang="en-IN" sz="2800" dirty="0"/>
              <a:t>- Constraints not given in Database</a:t>
            </a:r>
          </a:p>
          <a:p>
            <a:endParaRPr lang="en-IN" dirty="0"/>
          </a:p>
        </p:txBody>
      </p:sp>
    </p:spTree>
    <p:extLst>
      <p:ext uri="{BB962C8B-B14F-4D97-AF65-F5344CB8AC3E}">
        <p14:creationId xmlns:p14="http://schemas.microsoft.com/office/powerpoint/2010/main" val="1543456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920954" y="1171532"/>
            <a:ext cx="2916754" cy="1096519"/>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sz="2800">
                <a:latin typeface="Calibri"/>
                <a:cs typeface="Times New Roman"/>
              </a:rPr>
              <a:t>Headline Statistics</a:t>
            </a:r>
            <a:endParaRPr lang="en-US" sz="2800">
              <a:latin typeface="Calibri"/>
              <a:cs typeface="Times New Roman"/>
            </a:endParaRPr>
          </a:p>
          <a:p>
            <a:r>
              <a:rPr lang="en-IN" sz="2800">
                <a:latin typeface="Calibri"/>
                <a:cs typeface="Times New Roman"/>
              </a:rPr>
              <a:t> (1/2):</a:t>
            </a:r>
          </a:p>
        </p:txBody>
      </p:sp>
      <p:pic>
        <p:nvPicPr>
          <p:cNvPr id="4" name="Picture 3" descr="A screenshot of a computer&#10;&#10;Description automatically generated">
            <a:extLst>
              <a:ext uri="{FF2B5EF4-FFF2-40B4-BE49-F238E27FC236}">
                <a16:creationId xmlns:a16="http://schemas.microsoft.com/office/drawing/2014/main" id="{63230810-961A-D217-C556-E36847D62A88}"/>
              </a:ext>
            </a:extLst>
          </p:cNvPr>
          <p:cNvPicPr>
            <a:picLocks noChangeAspect="1"/>
          </p:cNvPicPr>
          <p:nvPr/>
        </p:nvPicPr>
        <p:blipFill rotWithShape="1">
          <a:blip r:embed="rId2"/>
          <a:srcRect l="18596" t="20563" r="1754" b="5195"/>
          <a:stretch/>
        </p:blipFill>
        <p:spPr>
          <a:xfrm>
            <a:off x="4047659" y="605104"/>
            <a:ext cx="8141443" cy="5735680"/>
          </a:xfrm>
          <a:prstGeom prst="rect">
            <a:avLst/>
          </a:prstGeom>
        </p:spPr>
      </p:pic>
      <p:sp>
        <p:nvSpPr>
          <p:cNvPr id="6" name="TextBox 1">
            <a:extLst>
              <a:ext uri="{FF2B5EF4-FFF2-40B4-BE49-F238E27FC236}">
                <a16:creationId xmlns:a16="http://schemas.microsoft.com/office/drawing/2014/main" id="{8B8095D4-14F2-B0DE-FF8D-E9ED99F0940E}"/>
              </a:ext>
            </a:extLst>
          </p:cNvPr>
          <p:cNvSpPr txBox="1"/>
          <p:nvPr/>
        </p:nvSpPr>
        <p:spPr>
          <a:xfrm>
            <a:off x="702522" y="2337534"/>
            <a:ext cx="3455821" cy="4003003"/>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nSpc>
                <a:spcPct val="90000"/>
              </a:lnSpc>
              <a:spcAft>
                <a:spcPts val="600"/>
              </a:spcAft>
              <a:buFont typeface="Arial" panose="020B0604020202020204" pitchFamily="34" charset="0"/>
              <a:buChar char="•"/>
            </a:pPr>
            <a:r>
              <a:rPr lang="en-US" sz="1100" b="1" i="0">
                <a:effectLst/>
              </a:rPr>
              <a:t>Average Execution Time</a:t>
            </a:r>
            <a:r>
              <a:rPr lang="en-US" sz="1100" b="0" i="0">
                <a:effectLst/>
              </a:rPr>
              <a:t>:</a:t>
            </a:r>
            <a:r>
              <a:rPr lang="en-US" sz="1100"/>
              <a:t> 15 </a:t>
            </a:r>
            <a:r>
              <a:rPr lang="en-US" sz="1100" b="0" i="0" err="1">
                <a:effectLst/>
              </a:rPr>
              <a:t>ms</a:t>
            </a:r>
          </a:p>
          <a:p>
            <a:pPr marL="285750" indent="-228600">
              <a:lnSpc>
                <a:spcPct val="90000"/>
              </a:lnSpc>
              <a:spcAft>
                <a:spcPts val="600"/>
              </a:spcAft>
              <a:buFont typeface="Arial" panose="020B0604020202020204" pitchFamily="34" charset="0"/>
              <a:buChar char="•"/>
            </a:pPr>
            <a:r>
              <a:rPr lang="en-US" sz="1100" b="1" i="0" err="1">
                <a:effectLst/>
              </a:rPr>
              <a:t>Wakatime</a:t>
            </a:r>
            <a:r>
              <a:rPr lang="en-US" sz="1100" b="1" i="0">
                <a:effectLst/>
              </a:rPr>
              <a:t> Metrics</a:t>
            </a:r>
            <a:r>
              <a:rPr lang="en-US" sz="1100" b="0" i="0">
                <a:effectLst/>
              </a:rPr>
              <a:t>:</a:t>
            </a:r>
            <a:r>
              <a:rPr lang="en-US" sz="1100"/>
              <a:t> </a:t>
            </a:r>
            <a:endParaRPr lang="en-US" sz="1100" b="0" i="0">
              <a:effectLst/>
            </a:endParaRPr>
          </a:p>
          <a:p>
            <a:pPr lvl="3" indent="-228600">
              <a:lnSpc>
                <a:spcPct val="90000"/>
              </a:lnSpc>
              <a:spcAft>
                <a:spcPts val="600"/>
              </a:spcAft>
              <a:buFont typeface="Arial" panose="020B0604020202020204" pitchFamily="34" charset="0"/>
              <a:buChar char="•"/>
            </a:pPr>
            <a:r>
              <a:rPr lang="en-US" sz="1100" b="0" i="0">
                <a:effectLst/>
              </a:rPr>
              <a:t>Total Coding Time:</a:t>
            </a:r>
            <a:r>
              <a:rPr lang="en-US" sz="1100"/>
              <a:t> 10 mins</a:t>
            </a:r>
            <a:endParaRPr lang="en-US" sz="1100" b="0" i="0">
              <a:effectLst/>
            </a:endParaRPr>
          </a:p>
          <a:p>
            <a:pPr lvl="3" indent="-228600">
              <a:lnSpc>
                <a:spcPct val="90000"/>
              </a:lnSpc>
              <a:spcAft>
                <a:spcPts val="600"/>
              </a:spcAft>
              <a:buFont typeface="Arial" panose="020B0604020202020204" pitchFamily="34" charset="0"/>
              <a:buChar char="•"/>
            </a:pPr>
            <a:r>
              <a:rPr lang="en-US" sz="1100" b="0" i="0">
                <a:effectLst/>
              </a:rPr>
              <a:t>Daily Coding Activity: 4 </a:t>
            </a:r>
            <a:r>
              <a:rPr lang="en-US" sz="1100" b="0" i="0" err="1">
                <a:effectLst/>
              </a:rPr>
              <a:t>hrs</a:t>
            </a:r>
          </a:p>
          <a:p>
            <a:pPr lvl="3" indent="-228600">
              <a:lnSpc>
                <a:spcPct val="90000"/>
              </a:lnSpc>
              <a:spcAft>
                <a:spcPts val="600"/>
              </a:spcAft>
              <a:buFont typeface="Arial" panose="020B0604020202020204" pitchFamily="34" charset="0"/>
              <a:buChar char="•"/>
            </a:pPr>
            <a:r>
              <a:rPr lang="en-US" sz="1100" b="0" i="0">
                <a:effectLst/>
              </a:rPr>
              <a:t>Most Active Time: 11 pm to</a:t>
            </a:r>
            <a:r>
              <a:rPr lang="en-US" sz="1100"/>
              <a:t> 1 am</a:t>
            </a:r>
            <a:endParaRPr lang="en-US" sz="1100" b="0" i="0">
              <a:effectLst/>
            </a:endParaRPr>
          </a:p>
          <a:p>
            <a:pPr lvl="3" indent="-228600">
              <a:lnSpc>
                <a:spcPct val="90000"/>
              </a:lnSpc>
              <a:spcAft>
                <a:spcPts val="600"/>
              </a:spcAft>
              <a:buFont typeface="Arial" panose="020B0604020202020204" pitchFamily="34" charset="0"/>
              <a:buChar char="•"/>
            </a:pPr>
            <a:r>
              <a:rPr lang="en-US" sz="1100" b="0" i="0">
                <a:effectLst/>
              </a:rPr>
              <a:t>Top Files and Languages: </a:t>
            </a:r>
            <a:r>
              <a:rPr lang="en-US" sz="1100" b="0" i="0" err="1">
                <a:effectLst/>
              </a:rPr>
              <a:t>Healthcare.sql</a:t>
            </a:r>
            <a:r>
              <a:rPr lang="en-US" sz="1100" b="0" i="0">
                <a:effectLst/>
              </a:rPr>
              <a:t>(SQL)</a:t>
            </a:r>
          </a:p>
          <a:p>
            <a:pPr lvl="3" indent="-228600">
              <a:lnSpc>
                <a:spcPct val="90000"/>
              </a:lnSpc>
              <a:spcAft>
                <a:spcPts val="600"/>
              </a:spcAft>
              <a:buFont typeface="Arial" panose="020B0604020202020204" pitchFamily="34" charset="0"/>
              <a:buChar char="•"/>
            </a:pPr>
            <a:endParaRPr lang="en-US" sz="1100"/>
          </a:p>
          <a:p>
            <a:pPr marL="285750" indent="-228600">
              <a:lnSpc>
                <a:spcPct val="90000"/>
              </a:lnSpc>
              <a:spcAft>
                <a:spcPts val="600"/>
              </a:spcAft>
              <a:buFont typeface="Arial" panose="020B0604020202020204" pitchFamily="34" charset="0"/>
              <a:buChar char="•"/>
            </a:pPr>
            <a:r>
              <a:rPr lang="en-US" sz="1100" b="1" i="0">
                <a:effectLst/>
              </a:rPr>
              <a:t>Lines of Code (LoC/</a:t>
            </a:r>
            <a:r>
              <a:rPr lang="en-US" sz="1100" b="1" i="0" err="1">
                <a:effectLst/>
              </a:rPr>
              <a:t>KLoC</a:t>
            </a:r>
            <a:r>
              <a:rPr lang="en-US" sz="1100" b="1" i="0">
                <a:effectLst/>
              </a:rPr>
              <a:t>): </a:t>
            </a:r>
            <a:r>
              <a:rPr lang="en-US" sz="1100" b="1"/>
              <a:t>19 lines</a:t>
            </a:r>
            <a:endParaRPr lang="en-US" sz="1100" b="0" i="0">
              <a:effectLst/>
            </a:endParaRPr>
          </a:p>
          <a:p>
            <a:pPr indent="-228600">
              <a:lnSpc>
                <a:spcPct val="90000"/>
              </a:lnSpc>
              <a:spcAft>
                <a:spcPts val="600"/>
              </a:spcAft>
              <a:buFont typeface="Arial" panose="020B0604020202020204" pitchFamily="34" charset="0"/>
              <a:buChar char="•"/>
            </a:pPr>
            <a:endParaRPr lang="en-US" sz="1100" b="0" i="0">
              <a:effectLst/>
            </a:endParaRPr>
          </a:p>
          <a:p>
            <a:pPr marL="285750" indent="-228600">
              <a:lnSpc>
                <a:spcPct val="90000"/>
              </a:lnSpc>
              <a:spcAft>
                <a:spcPts val="600"/>
              </a:spcAft>
              <a:buFont typeface="Arial" panose="020B0604020202020204" pitchFamily="34" charset="0"/>
              <a:buChar char="•"/>
            </a:pPr>
            <a:r>
              <a:rPr lang="en-US" sz="1100" b="1" i="0">
                <a:effectLst/>
              </a:rPr>
              <a:t>Total Number of </a:t>
            </a:r>
            <a:r>
              <a:rPr lang="en-US" sz="1100" b="1"/>
              <a:t>Functions</a:t>
            </a:r>
            <a:r>
              <a:rPr lang="en-US" sz="1100" b="0" i="0">
                <a:effectLst/>
              </a:rPr>
              <a:t>: </a:t>
            </a:r>
            <a:r>
              <a:rPr lang="en-US" sz="1100"/>
              <a:t>3</a:t>
            </a:r>
          </a:p>
          <a:p>
            <a:pPr marL="285750" indent="-228600">
              <a:lnSpc>
                <a:spcPct val="90000"/>
              </a:lnSpc>
              <a:spcAft>
                <a:spcPts val="600"/>
              </a:spcAft>
              <a:buFont typeface="Arial" panose="020B0604020202020204" pitchFamily="34" charset="0"/>
              <a:buChar char="•"/>
            </a:pPr>
            <a:r>
              <a:rPr lang="en-US" sz="1100" b="1" i="0">
                <a:effectLst/>
              </a:rPr>
              <a:t>Number of User-defined </a:t>
            </a:r>
            <a:r>
              <a:rPr lang="en-US" sz="1100" b="1"/>
              <a:t>Procedure Used</a:t>
            </a:r>
            <a:r>
              <a:rPr lang="en-US" sz="1100" b="1" i="0">
                <a:effectLst/>
              </a:rPr>
              <a:t>: </a:t>
            </a:r>
            <a:r>
              <a:rPr lang="en-US" sz="1100" b="1"/>
              <a:t>1</a:t>
            </a:r>
            <a:endParaRPr lang="en-US" sz="1100" b="1" i="0">
              <a:effectLst/>
            </a:endParaRPr>
          </a:p>
          <a:p>
            <a:pPr marL="285750" indent="-228600">
              <a:lnSpc>
                <a:spcPct val="90000"/>
              </a:lnSpc>
              <a:spcAft>
                <a:spcPts val="600"/>
              </a:spcAft>
              <a:buFont typeface="Arial" panose="020B0604020202020204" pitchFamily="34" charset="0"/>
              <a:buChar char="•"/>
            </a:pPr>
            <a:endParaRPr lang="en-US" sz="1100" b="1" i="0">
              <a:effectLst/>
            </a:endParaRPr>
          </a:p>
          <a:p>
            <a:pPr marL="285750" indent="-228600">
              <a:lnSpc>
                <a:spcPct val="90000"/>
              </a:lnSpc>
              <a:spcAft>
                <a:spcPts val="600"/>
              </a:spcAft>
              <a:buFont typeface="Arial" panose="020B0604020202020204" pitchFamily="34" charset="0"/>
              <a:buChar char="•"/>
            </a:pPr>
            <a:r>
              <a:rPr lang="en-US" sz="1100" b="1" i="0">
                <a:effectLst/>
              </a:rPr>
              <a:t>Avg. Number of Lines per Function</a:t>
            </a:r>
            <a:r>
              <a:rPr lang="en-US" sz="1100" b="0" i="0">
                <a:effectLst/>
              </a:rPr>
              <a:t>: </a:t>
            </a:r>
            <a:r>
              <a:rPr lang="en-US" sz="1100"/>
              <a:t>5-6 lines</a:t>
            </a:r>
            <a:endParaRPr lang="en-US" sz="1100" b="0" i="0">
              <a:effectLst/>
            </a:endParaRPr>
          </a:p>
          <a:p>
            <a:pPr marL="342900" lvl="0" indent="-228600">
              <a:lnSpc>
                <a:spcPct val="90000"/>
              </a:lnSpc>
              <a:spcAft>
                <a:spcPts val="600"/>
              </a:spcAft>
              <a:buFont typeface="Arial" panose="020B0604020202020204" pitchFamily="34" charset="0"/>
              <a:buChar char="•"/>
            </a:pPr>
            <a:endParaRPr lang="en-US" sz="1100">
              <a:effectLst/>
            </a:endParaRPr>
          </a:p>
        </p:txBody>
      </p:sp>
    </p:spTree>
    <p:extLst>
      <p:ext uri="{BB962C8B-B14F-4D97-AF65-F5344CB8AC3E}">
        <p14:creationId xmlns:p14="http://schemas.microsoft.com/office/powerpoint/2010/main" val="147767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973933" y="1345703"/>
            <a:ext cx="3347234" cy="1096519"/>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sz="2800">
                <a:latin typeface="Calibri"/>
                <a:cs typeface="Times New Roman"/>
              </a:rPr>
              <a:t>Headline Statistics</a:t>
            </a:r>
            <a:endParaRPr lang="en-US" sz="2800">
              <a:latin typeface="Calibri"/>
              <a:cs typeface="Times New Roman"/>
            </a:endParaRPr>
          </a:p>
          <a:p>
            <a:r>
              <a:rPr lang="en-IN" sz="2800">
                <a:latin typeface="Calibri"/>
                <a:cs typeface="Times New Roman"/>
              </a:rPr>
              <a:t> (2/2):</a:t>
            </a:r>
          </a:p>
        </p:txBody>
      </p:sp>
      <p:pic>
        <p:nvPicPr>
          <p:cNvPr id="4" name="Picture 3" descr="A screenshot of a computer&#10;&#10;Description automatically generated">
            <a:extLst>
              <a:ext uri="{FF2B5EF4-FFF2-40B4-BE49-F238E27FC236}">
                <a16:creationId xmlns:a16="http://schemas.microsoft.com/office/drawing/2014/main" id="{99ED6702-C8CD-AEBB-412E-F637A5064E84}"/>
              </a:ext>
            </a:extLst>
          </p:cNvPr>
          <p:cNvPicPr>
            <a:picLocks noChangeAspect="1"/>
          </p:cNvPicPr>
          <p:nvPr/>
        </p:nvPicPr>
        <p:blipFill rotWithShape="1">
          <a:blip r:embed="rId2"/>
          <a:srcRect l="18457" t="17647" r="1059" b="4813"/>
          <a:stretch/>
        </p:blipFill>
        <p:spPr>
          <a:xfrm>
            <a:off x="4839306" y="744009"/>
            <a:ext cx="7260777" cy="4933933"/>
          </a:xfrm>
          <a:prstGeom prst="rect">
            <a:avLst/>
          </a:prstGeom>
        </p:spPr>
      </p:pic>
      <p:sp>
        <p:nvSpPr>
          <p:cNvPr id="5" name="TextBox 1">
            <a:extLst>
              <a:ext uri="{FF2B5EF4-FFF2-40B4-BE49-F238E27FC236}">
                <a16:creationId xmlns:a16="http://schemas.microsoft.com/office/drawing/2014/main" id="{CE8F863C-56BC-1E84-3EE7-CEAB37BF3BDE}"/>
              </a:ext>
            </a:extLst>
          </p:cNvPr>
          <p:cNvSpPr txBox="1"/>
          <p:nvPr/>
        </p:nvSpPr>
        <p:spPr>
          <a:xfrm>
            <a:off x="876693" y="2533476"/>
            <a:ext cx="4010992" cy="344783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nSpc>
                <a:spcPct val="90000"/>
              </a:lnSpc>
              <a:spcAft>
                <a:spcPts val="600"/>
              </a:spcAft>
              <a:buFont typeface="Arial" panose="020B0604020202020204" pitchFamily="34" charset="0"/>
              <a:buChar char="•"/>
            </a:pPr>
            <a:r>
              <a:rPr lang="en-US" sz="1200" b="1" i="0">
                <a:effectLst/>
              </a:rPr>
              <a:t>Number of comments written</a:t>
            </a:r>
            <a:r>
              <a:rPr lang="en-US" sz="1200" b="0" i="0">
                <a:effectLst/>
              </a:rPr>
              <a:t>: 2</a:t>
            </a:r>
            <a:r>
              <a:rPr lang="en-US" sz="1200"/>
              <a:t> comments </a:t>
            </a:r>
            <a:endParaRPr lang="en-US" sz="1200" b="0" i="0">
              <a:effectLst/>
              <a:cs typeface="Helvetica"/>
            </a:endParaRPr>
          </a:p>
          <a:p>
            <a:pPr indent="-228600">
              <a:lnSpc>
                <a:spcPct val="90000"/>
              </a:lnSpc>
              <a:spcAft>
                <a:spcPts val="600"/>
              </a:spcAft>
              <a:buFont typeface="Arial" panose="020B0604020202020204" pitchFamily="34" charset="0"/>
              <a:buChar char="•"/>
            </a:pPr>
            <a:endParaRPr lang="en-US" sz="1200" b="0" i="0">
              <a:effectLst/>
              <a:cs typeface="Helvetica"/>
            </a:endParaRPr>
          </a:p>
          <a:p>
            <a:pPr marL="285750" indent="-228600">
              <a:lnSpc>
                <a:spcPct val="90000"/>
              </a:lnSpc>
              <a:spcAft>
                <a:spcPts val="600"/>
              </a:spcAft>
              <a:buFont typeface="Arial" panose="020B0604020202020204" pitchFamily="34" charset="0"/>
              <a:buChar char="•"/>
            </a:pPr>
            <a:r>
              <a:rPr lang="en-US" sz="1200" b="1" i="0">
                <a:effectLst/>
              </a:rPr>
              <a:t>IDE/Code Editor Used</a:t>
            </a:r>
            <a:r>
              <a:rPr lang="en-US" sz="1200" b="0" i="0">
                <a:effectLst/>
              </a:rPr>
              <a:t>: SQL Workbench</a:t>
            </a:r>
            <a:endParaRPr lang="en-US" sz="1200" b="0" i="0">
              <a:effectLst/>
              <a:cs typeface="Helvetica"/>
            </a:endParaRPr>
          </a:p>
          <a:p>
            <a:pPr indent="-228600">
              <a:lnSpc>
                <a:spcPct val="90000"/>
              </a:lnSpc>
              <a:spcAft>
                <a:spcPts val="600"/>
              </a:spcAft>
              <a:buFont typeface="Arial" panose="020B0604020202020204" pitchFamily="34" charset="0"/>
              <a:buChar char="•"/>
            </a:pPr>
            <a:endParaRPr lang="en-US" sz="1200" b="0" i="0">
              <a:effectLst/>
              <a:cs typeface="Helvetica"/>
            </a:endParaRPr>
          </a:p>
          <a:p>
            <a:pPr marL="285750" indent="-228600">
              <a:lnSpc>
                <a:spcPct val="90000"/>
              </a:lnSpc>
              <a:spcAft>
                <a:spcPts val="600"/>
              </a:spcAft>
              <a:buFont typeface="Arial" panose="020B0604020202020204" pitchFamily="34" charset="0"/>
              <a:buChar char="•"/>
            </a:pPr>
            <a:r>
              <a:rPr lang="en-US" sz="1200" b="1" i="0">
                <a:effectLst/>
              </a:rPr>
              <a:t>Plugins Used</a:t>
            </a:r>
            <a:r>
              <a:rPr lang="en-US" sz="1200" b="0" i="0">
                <a:effectLst/>
              </a:rPr>
              <a:t>: None</a:t>
            </a:r>
            <a:endParaRPr lang="en-US" sz="1200" b="0" i="0">
              <a:effectLst/>
              <a:cs typeface="Helvetica"/>
            </a:endParaRPr>
          </a:p>
          <a:p>
            <a:pPr indent="-228600">
              <a:lnSpc>
                <a:spcPct val="90000"/>
              </a:lnSpc>
              <a:spcAft>
                <a:spcPts val="600"/>
              </a:spcAft>
              <a:buFont typeface="Arial" panose="020B0604020202020204" pitchFamily="34" charset="0"/>
              <a:buChar char="•"/>
            </a:pPr>
            <a:endParaRPr lang="en-US" sz="1200" b="0" i="0">
              <a:effectLst/>
              <a:cs typeface="Helvetica"/>
            </a:endParaRPr>
          </a:p>
          <a:p>
            <a:pPr marL="285750" indent="-228600">
              <a:lnSpc>
                <a:spcPct val="90000"/>
              </a:lnSpc>
              <a:spcAft>
                <a:spcPts val="600"/>
              </a:spcAft>
              <a:buFont typeface="Arial" panose="020B0604020202020204" pitchFamily="34" charset="0"/>
              <a:buChar char="•"/>
            </a:pPr>
            <a:r>
              <a:rPr lang="en-US" sz="1200" b="1" i="0">
                <a:effectLst/>
              </a:rPr>
              <a:t>Function/Complexity breakdown:</a:t>
            </a:r>
            <a:endParaRPr lang="en-US" sz="1200" b="1" i="0">
              <a:effectLst/>
              <a:cs typeface="Helvetica"/>
            </a:endParaRPr>
          </a:p>
          <a:p>
            <a:pPr lvl="2" indent="-228600">
              <a:lnSpc>
                <a:spcPct val="90000"/>
              </a:lnSpc>
              <a:spcAft>
                <a:spcPts val="600"/>
              </a:spcAft>
              <a:buFont typeface="Arial" panose="020B0604020202020204" pitchFamily="34" charset="0"/>
              <a:buChar char="•"/>
            </a:pPr>
            <a:r>
              <a:rPr lang="en-US" sz="1200" b="0" i="0">
                <a:effectLst/>
              </a:rPr>
              <a:t>Simple Implementations: Basic tasks like counting</a:t>
            </a:r>
            <a:endParaRPr lang="en-US" sz="1200" b="0" i="0">
              <a:effectLst/>
              <a:cs typeface="Helvetica"/>
            </a:endParaRPr>
          </a:p>
          <a:p>
            <a:pPr lvl="2" indent="-228600">
              <a:lnSpc>
                <a:spcPct val="90000"/>
              </a:lnSpc>
              <a:spcAft>
                <a:spcPts val="600"/>
              </a:spcAft>
              <a:buFont typeface="Arial" panose="020B0604020202020204" pitchFamily="34" charset="0"/>
              <a:buChar char="•"/>
            </a:pPr>
            <a:r>
              <a:rPr lang="en-US" sz="1200" b="0" i="0">
                <a:effectLst/>
              </a:rPr>
              <a:t>Intermediate Implementations: </a:t>
            </a:r>
            <a:r>
              <a:rPr lang="en-US" sz="1200"/>
              <a:t>Using CTE instead sub query</a:t>
            </a:r>
            <a:endParaRPr lang="en-US" sz="1200">
              <a:cs typeface="Helvetica"/>
            </a:endParaRPr>
          </a:p>
          <a:p>
            <a:pPr lvl="2" indent="-228600">
              <a:lnSpc>
                <a:spcPct val="90000"/>
              </a:lnSpc>
              <a:spcAft>
                <a:spcPts val="600"/>
              </a:spcAft>
              <a:buFont typeface="Arial" panose="020B0604020202020204" pitchFamily="34" charset="0"/>
              <a:buChar char="•"/>
            </a:pPr>
            <a:r>
              <a:rPr lang="en-US" sz="1200" b="0" i="0">
                <a:effectLst/>
              </a:rPr>
              <a:t>Complex Implementations: grouping data </a:t>
            </a:r>
            <a:r>
              <a:rPr lang="en-US" sz="1200"/>
              <a:t>and window function for filtering data</a:t>
            </a:r>
            <a:endParaRPr lang="en-US" sz="1200">
              <a:cs typeface="Helvetica"/>
            </a:endParaRPr>
          </a:p>
          <a:p>
            <a:pPr lvl="2"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4257686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8C87-8805-BF2A-CD54-8141BF81B9FD}"/>
              </a:ext>
            </a:extLst>
          </p:cNvPr>
          <p:cNvSpPr>
            <a:spLocks noGrp="1"/>
          </p:cNvSpPr>
          <p:nvPr>
            <p:ph type="title"/>
          </p:nvPr>
        </p:nvSpPr>
        <p:spPr/>
        <p:txBody>
          <a:bodyPr>
            <a:noAutofit/>
          </a:bodyPr>
          <a:lstStyle/>
          <a:p>
            <a:r>
              <a:rPr lang="en-US" sz="3200"/>
              <a:t>Brian, the healthcare department, has requested for a report that shows for each state how many people underwent treatment for the disease “Autism”.  He expects the report to show the data for each state as well as each gender and for each state and gender combination. </a:t>
            </a:r>
            <a:br>
              <a:rPr lang="en-US" sz="3200"/>
            </a:br>
            <a:r>
              <a:rPr lang="en-US" sz="3200"/>
              <a:t>Prepare a report for Brian for his requirement.</a:t>
            </a:r>
          </a:p>
        </p:txBody>
      </p:sp>
    </p:spTree>
    <p:extLst>
      <p:ext uri="{BB962C8B-B14F-4D97-AF65-F5344CB8AC3E}">
        <p14:creationId xmlns:p14="http://schemas.microsoft.com/office/powerpoint/2010/main" val="409959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591</Words>
  <Application>Microsoft Macintosh PowerPoint</Application>
  <PresentationFormat>Widescreen</PresentationFormat>
  <Paragraphs>58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Helvetica</vt:lpstr>
      <vt:lpstr>Symbol</vt:lpstr>
      <vt:lpstr>Office Theme</vt:lpstr>
      <vt:lpstr>PowerPoint Presentation</vt:lpstr>
      <vt:lpstr>PowerPoint Presentation</vt:lpstr>
      <vt:lpstr>PowerPoint Presentation</vt:lpstr>
      <vt:lpstr>Tools and Technologies Used:</vt:lpstr>
      <vt:lpstr>PowerPoint Presentation</vt:lpstr>
      <vt:lpstr>Roadblocks &amp; Resolutions</vt:lpstr>
      <vt:lpstr>PowerPoint Presentation</vt:lpstr>
      <vt:lpstr>PowerPoint Presentation</vt:lpstr>
      <vt:lpstr>Brian, the healthcare department, has requested for a report that shows for each state how many people underwent treatment for the disease “Autism”.  He expects the report to show the data for each state as well as each gender and for each state and gender combination.  Prepare a report for Brian for his requirement.</vt:lpstr>
      <vt:lpstr>PowerPoint Presentation</vt:lpstr>
      <vt:lpstr> The representative of the pharma union, Aubrey, has requested a system that she can use to find how many people in a specific city have been treated for a specific disease in a specific year. Create a stored function for this purpose. </vt:lpstr>
      <vt:lpstr>PowerPoint Presentation</vt:lpstr>
      <vt:lpstr>Sarah, from the healthcare department, has noticed many people do not claim insurance for their treatment. She has requested a state-wise report of the percentage of treatments that took place without claiming insurance. Assist Sarah by creating a report as per her requirement.</vt:lpstr>
      <vt:lpstr>PowerPoint Presentation</vt:lpstr>
      <vt:lpstr>The healthcare department wants a pharmacy report on the percentage of hospital-exclusive medicine prescribed in the year 2022.  Assist the healthcare department to view for each pharmacy, the pharmacy id, pharmacy name, total quantity of medicine prescribed in 2022, total quantity of hospital-exclusive medicine prescribed by the pharmacy in 2022, and the percentage of hospital-exclusive medicine to the total medicine prescribed in 2022. Order the result in descending order of the percentage found.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Sanjyot Patil</cp:lastModifiedBy>
  <cp:revision>2</cp:revision>
  <dcterms:created xsi:type="dcterms:W3CDTF">2022-12-05T10:10:22Z</dcterms:created>
  <dcterms:modified xsi:type="dcterms:W3CDTF">2023-08-21T12:09:33Z</dcterms:modified>
</cp:coreProperties>
</file>